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8" Type="http://schemas.openxmlformats.org/officeDocument/2006/relationships/slideLayout" Target="../slideLayouts/slideLayout1.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8" Type="http://schemas.openxmlformats.org/officeDocument/2006/relationships/slideLayout" Target="../slideLayouts/slideLayout1.xml"/><Relationship Id="rId9"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084784"/>
            <a:ext cx="7477601" cy="1666399"/>
          </a:xfrm>
          <a:prstGeom prst="rect">
            <a:avLst/>
          </a:prstGeom>
          <a:noFill/>
          <a:ln/>
        </p:spPr>
        <p:txBody>
          <a:bodyPr wrap="square" rtlCol="0" anchor="t"/>
          <a:lstStyle/>
          <a:p>
            <a:pPr indent="0" marL="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Introduction to Map Reduce programming</a:t>
            </a:r>
            <a:endParaRPr lang="en-US" sz="5249" dirty="0"/>
          </a:p>
        </p:txBody>
      </p:sp>
      <p:sp>
        <p:nvSpPr>
          <p:cNvPr id="6" name="Text 2"/>
          <p:cNvSpPr/>
          <p:nvPr/>
        </p:nvSpPr>
        <p:spPr>
          <a:xfrm>
            <a:off x="833199" y="4084439"/>
            <a:ext cx="7477601" cy="1421606"/>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In Java, MapReduce programming for big data computing involves several key concepts and components. From the map and reduce functions to the shuffle and sort phase, this type of programming is essential for processing and analyzing large datasets efficiently.</a:t>
            </a:r>
            <a:endParaRPr lang="en-US" sz="1750" dirty="0"/>
          </a:p>
        </p:txBody>
      </p:sp>
      <p:sp>
        <p:nvSpPr>
          <p:cNvPr id="7" name="Shape 3"/>
          <p:cNvSpPr/>
          <p:nvPr/>
        </p:nvSpPr>
        <p:spPr>
          <a:xfrm>
            <a:off x="833199" y="5772626"/>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840819" y="5780246"/>
            <a:ext cx="340162" cy="340162"/>
          </a:xfrm>
          <a:prstGeom prst="rect">
            <a:avLst/>
          </a:prstGeom>
        </p:spPr>
      </p:pic>
      <p:sp>
        <p:nvSpPr>
          <p:cNvPr id="9" name="Text 4"/>
          <p:cNvSpPr/>
          <p:nvPr/>
        </p:nvSpPr>
        <p:spPr>
          <a:xfrm>
            <a:off x="1299686" y="5755958"/>
            <a:ext cx="3384709" cy="388858"/>
          </a:xfrm>
          <a:prstGeom prst="rect">
            <a:avLst/>
          </a:prstGeom>
          <a:noFill/>
          <a:ln/>
        </p:spPr>
        <p:txBody>
          <a:bodyPr wrap="none" rtlCol="0" anchor="t"/>
          <a:lstStyle/>
          <a:p>
            <a:pPr algn="l" indent="0" marL="0">
              <a:lnSpc>
                <a:spcPts val="3062"/>
              </a:lnSpc>
              <a:buNone/>
            </a:pPr>
            <a:r>
              <a:rPr lang="en-US" sz="2187" b="1" dirty="0">
                <a:solidFill>
                  <a:srgbClr val="272525"/>
                </a:solidFill>
                <a:latin typeface="Eudoxus Sans" pitchFamily="34" charset="0"/>
                <a:ea typeface="Eudoxus Sans" pitchFamily="34" charset="-122"/>
                <a:cs typeface="Eudoxus Sans" pitchFamily="34" charset="-120"/>
              </a:rPr>
              <a:t>by Rohit Chapalamadugu</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683663"/>
            <a:ext cx="7701082"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Key concepts of Map Reduce</a:t>
            </a:r>
            <a:endParaRPr lang="en-US" sz="4374" dirty="0"/>
          </a:p>
        </p:txBody>
      </p:sp>
      <p:sp>
        <p:nvSpPr>
          <p:cNvPr id="5" name="Text 2"/>
          <p:cNvSpPr/>
          <p:nvPr/>
        </p:nvSpPr>
        <p:spPr>
          <a:xfrm>
            <a:off x="2037993" y="2933462"/>
            <a:ext cx="2777490" cy="347186"/>
          </a:xfrm>
          <a:prstGeom prst="rect">
            <a:avLst/>
          </a:prstGeom>
          <a:noFill/>
          <a:ln/>
        </p:spPr>
        <p:txBody>
          <a:bodyPr wrap="none" rtlCol="0" anchor="t"/>
          <a:lstStyle/>
          <a:p>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Map Function</a:t>
            </a:r>
            <a:endParaRPr lang="en-US" sz="2187" dirty="0"/>
          </a:p>
        </p:txBody>
      </p:sp>
      <p:sp>
        <p:nvSpPr>
          <p:cNvPr id="6" name="Text 3"/>
          <p:cNvSpPr/>
          <p:nvPr/>
        </p:nvSpPr>
        <p:spPr>
          <a:xfrm>
            <a:off x="2037993" y="3502819"/>
            <a:ext cx="3156347" cy="2487811"/>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The map function is responsible for taking in key-value pairs and processing them to generate intermediate key-value pairs to be input into the reduce function.</a:t>
            </a:r>
            <a:endParaRPr lang="en-US" sz="1750" dirty="0"/>
          </a:p>
        </p:txBody>
      </p:sp>
      <p:sp>
        <p:nvSpPr>
          <p:cNvPr id="7" name="Text 4"/>
          <p:cNvSpPr/>
          <p:nvPr/>
        </p:nvSpPr>
        <p:spPr>
          <a:xfrm>
            <a:off x="5743932" y="2933462"/>
            <a:ext cx="2777490" cy="347186"/>
          </a:xfrm>
          <a:prstGeom prst="rect">
            <a:avLst/>
          </a:prstGeom>
          <a:noFill/>
          <a:ln/>
        </p:spPr>
        <p:txBody>
          <a:bodyPr wrap="none" rtlCol="0" anchor="t"/>
          <a:lstStyle/>
          <a:p>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Reduce Function</a:t>
            </a:r>
            <a:endParaRPr lang="en-US" sz="2187" dirty="0"/>
          </a:p>
        </p:txBody>
      </p:sp>
      <p:sp>
        <p:nvSpPr>
          <p:cNvPr id="8" name="Text 5"/>
          <p:cNvSpPr/>
          <p:nvPr/>
        </p:nvSpPr>
        <p:spPr>
          <a:xfrm>
            <a:off x="5743932" y="3502819"/>
            <a:ext cx="3156347" cy="1777008"/>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The reduce function is crucial for taking the output from the map function and combining or reducing the data into a smaller set of key-value pairs.</a:t>
            </a:r>
            <a:endParaRPr lang="en-US" sz="1750" dirty="0"/>
          </a:p>
        </p:txBody>
      </p:sp>
      <p:sp>
        <p:nvSpPr>
          <p:cNvPr id="9" name="Text 6"/>
          <p:cNvSpPr/>
          <p:nvPr/>
        </p:nvSpPr>
        <p:spPr>
          <a:xfrm>
            <a:off x="9449872" y="2933462"/>
            <a:ext cx="3080028" cy="347186"/>
          </a:xfrm>
          <a:prstGeom prst="rect">
            <a:avLst/>
          </a:prstGeom>
          <a:noFill/>
          <a:ln/>
        </p:spPr>
        <p:txBody>
          <a:bodyPr wrap="none" rtlCol="0" anchor="t"/>
          <a:lstStyle/>
          <a:p>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Shuffle and Sort Phase</a:t>
            </a:r>
            <a:endParaRPr lang="en-US" sz="2187" dirty="0"/>
          </a:p>
        </p:txBody>
      </p:sp>
      <p:sp>
        <p:nvSpPr>
          <p:cNvPr id="10" name="Text 7"/>
          <p:cNvSpPr/>
          <p:nvPr/>
        </p:nvSpPr>
        <p:spPr>
          <a:xfrm>
            <a:off x="9449872" y="3502819"/>
            <a:ext cx="3156347" cy="2843213"/>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This phase is responsible for organizing the output of the map function to ensure that all the values associated with a single key are grouped together before being passed to the reduce function.</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940481"/>
            <a:ext cx="5554980"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Map function</a:t>
            </a:r>
            <a:endParaRPr lang="en-US" sz="4374" dirty="0"/>
          </a:p>
        </p:txBody>
      </p:sp>
      <p:sp>
        <p:nvSpPr>
          <p:cNvPr id="5" name="Shape 2"/>
          <p:cNvSpPr/>
          <p:nvPr/>
        </p:nvSpPr>
        <p:spPr>
          <a:xfrm>
            <a:off x="2037993" y="3252787"/>
            <a:ext cx="499943" cy="499943"/>
          </a:xfrm>
          <a:prstGeom prst="roundRect">
            <a:avLst>
              <a:gd name="adj" fmla="val 20000"/>
            </a:avLst>
          </a:prstGeom>
          <a:solidFill>
            <a:srgbClr val="CCEEFF"/>
          </a:solidFill>
          <a:ln w="7620">
            <a:solidFill>
              <a:srgbClr val="B2D4E5"/>
            </a:solidFill>
            <a:prstDash val="solid"/>
          </a:ln>
        </p:spPr>
      </p:sp>
      <p:sp>
        <p:nvSpPr>
          <p:cNvPr id="6" name="Text 3"/>
          <p:cNvSpPr/>
          <p:nvPr/>
        </p:nvSpPr>
        <p:spPr>
          <a:xfrm>
            <a:off x="2220278" y="3294459"/>
            <a:ext cx="135374"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7" name="Text 4"/>
          <p:cNvSpPr/>
          <p:nvPr/>
        </p:nvSpPr>
        <p:spPr>
          <a:xfrm>
            <a:off x="2760107" y="3329107"/>
            <a:ext cx="2647950" cy="694373"/>
          </a:xfrm>
          <a:prstGeom prst="rect">
            <a:avLst/>
          </a:prstGeom>
          <a:noFill/>
          <a:ln/>
        </p:spPr>
        <p:txBody>
          <a:bodyPr wrap="squar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Key-Value Pair Processing</a:t>
            </a:r>
            <a:endParaRPr lang="en-US" sz="2187" dirty="0"/>
          </a:p>
        </p:txBody>
      </p:sp>
      <p:sp>
        <p:nvSpPr>
          <p:cNvPr id="8" name="Text 5"/>
          <p:cNvSpPr/>
          <p:nvPr/>
        </p:nvSpPr>
        <p:spPr>
          <a:xfrm>
            <a:off x="2760107" y="4156710"/>
            <a:ext cx="2647950" cy="1777008"/>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The map function takes in key-value pairs and processes them to generate intermediate key-value pairs.</a:t>
            </a:r>
            <a:endParaRPr lang="en-US" sz="1750" dirty="0"/>
          </a:p>
        </p:txBody>
      </p:sp>
      <p:sp>
        <p:nvSpPr>
          <p:cNvPr id="9" name="Shape 6"/>
          <p:cNvSpPr/>
          <p:nvPr/>
        </p:nvSpPr>
        <p:spPr>
          <a:xfrm>
            <a:off x="5630228" y="3252787"/>
            <a:ext cx="499943" cy="499943"/>
          </a:xfrm>
          <a:prstGeom prst="roundRect">
            <a:avLst>
              <a:gd name="adj" fmla="val 20000"/>
            </a:avLst>
          </a:prstGeom>
          <a:solidFill>
            <a:srgbClr val="CCEEFF"/>
          </a:solidFill>
          <a:ln w="7620">
            <a:solidFill>
              <a:srgbClr val="B2D4E5"/>
            </a:solidFill>
            <a:prstDash val="solid"/>
          </a:ln>
        </p:spPr>
      </p:sp>
      <p:sp>
        <p:nvSpPr>
          <p:cNvPr id="10" name="Text 7"/>
          <p:cNvSpPr/>
          <p:nvPr/>
        </p:nvSpPr>
        <p:spPr>
          <a:xfrm>
            <a:off x="5783104" y="3294459"/>
            <a:ext cx="194072"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1" name="Text 8"/>
          <p:cNvSpPr/>
          <p:nvPr/>
        </p:nvSpPr>
        <p:spPr>
          <a:xfrm>
            <a:off x="6352342" y="3329107"/>
            <a:ext cx="2647950" cy="694373"/>
          </a:xfrm>
          <a:prstGeom prst="rect">
            <a:avLst/>
          </a:prstGeom>
          <a:noFill/>
          <a:ln/>
        </p:spPr>
        <p:txBody>
          <a:bodyPr wrap="squar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Data Transformation</a:t>
            </a:r>
            <a:endParaRPr lang="en-US" sz="2187" dirty="0"/>
          </a:p>
        </p:txBody>
      </p:sp>
      <p:sp>
        <p:nvSpPr>
          <p:cNvPr id="12" name="Text 9"/>
          <p:cNvSpPr/>
          <p:nvPr/>
        </p:nvSpPr>
        <p:spPr>
          <a:xfrm>
            <a:off x="6352342" y="4156710"/>
            <a:ext cx="2647950" cy="2132409"/>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It's responsible for transforming the input data into the desired format for the reduce function to process efficiently.</a:t>
            </a:r>
            <a:endParaRPr lang="en-US" sz="1750" dirty="0"/>
          </a:p>
        </p:txBody>
      </p:sp>
      <p:sp>
        <p:nvSpPr>
          <p:cNvPr id="13" name="Shape 10"/>
          <p:cNvSpPr/>
          <p:nvPr/>
        </p:nvSpPr>
        <p:spPr>
          <a:xfrm>
            <a:off x="9222462" y="3252787"/>
            <a:ext cx="499943" cy="499943"/>
          </a:xfrm>
          <a:prstGeom prst="roundRect">
            <a:avLst>
              <a:gd name="adj" fmla="val 20000"/>
            </a:avLst>
          </a:prstGeom>
          <a:solidFill>
            <a:srgbClr val="CCEEFF"/>
          </a:solidFill>
          <a:ln w="7620">
            <a:solidFill>
              <a:srgbClr val="B2D4E5"/>
            </a:solidFill>
            <a:prstDash val="solid"/>
          </a:ln>
        </p:spPr>
      </p:sp>
      <p:sp>
        <p:nvSpPr>
          <p:cNvPr id="14" name="Text 11"/>
          <p:cNvSpPr/>
          <p:nvPr/>
        </p:nvSpPr>
        <p:spPr>
          <a:xfrm>
            <a:off x="9372600" y="3294459"/>
            <a:ext cx="199668"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5" name="Text 12"/>
          <p:cNvSpPr/>
          <p:nvPr/>
        </p:nvSpPr>
        <p:spPr>
          <a:xfrm>
            <a:off x="9944576" y="3329107"/>
            <a:ext cx="2647950"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Parallel Execution</a:t>
            </a:r>
            <a:endParaRPr lang="en-US" sz="2187" dirty="0"/>
          </a:p>
        </p:txBody>
      </p:sp>
      <p:sp>
        <p:nvSpPr>
          <p:cNvPr id="16" name="Text 13"/>
          <p:cNvSpPr/>
          <p:nvPr/>
        </p:nvSpPr>
        <p:spPr>
          <a:xfrm>
            <a:off x="9944576" y="3809524"/>
            <a:ext cx="2647950" cy="2132409"/>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The map function allows for parallel execution of its tasks, which is essential for handling large datasets effectively.</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925473"/>
            <a:ext cx="5554980"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Reduce function</a:t>
            </a:r>
            <a:endParaRPr lang="en-US" sz="4374" dirty="0"/>
          </a:p>
        </p:txBody>
      </p:sp>
      <p:sp>
        <p:nvSpPr>
          <p:cNvPr id="6" name="Shape 2"/>
          <p:cNvSpPr/>
          <p:nvPr/>
        </p:nvSpPr>
        <p:spPr>
          <a:xfrm>
            <a:off x="4801910" y="1953101"/>
            <a:ext cx="44410" cy="5351026"/>
          </a:xfrm>
          <a:prstGeom prst="roundRect">
            <a:avLst>
              <a:gd name="adj" fmla="val 225151"/>
            </a:avLst>
          </a:prstGeom>
          <a:solidFill>
            <a:srgbClr val="B2D4E5"/>
          </a:solidFill>
          <a:ln/>
        </p:spPr>
      </p:sp>
      <p:sp>
        <p:nvSpPr>
          <p:cNvPr id="7" name="Shape 3"/>
          <p:cNvSpPr/>
          <p:nvPr/>
        </p:nvSpPr>
        <p:spPr>
          <a:xfrm>
            <a:off x="5074027" y="2354401"/>
            <a:ext cx="777597" cy="44410"/>
          </a:xfrm>
          <a:prstGeom prst="roundRect">
            <a:avLst>
              <a:gd name="adj" fmla="val 225151"/>
            </a:avLst>
          </a:prstGeom>
          <a:solidFill>
            <a:srgbClr val="B2D4E5"/>
          </a:solidFill>
          <a:ln/>
        </p:spPr>
      </p:sp>
      <p:sp>
        <p:nvSpPr>
          <p:cNvPr id="8" name="Shape 4"/>
          <p:cNvSpPr/>
          <p:nvPr/>
        </p:nvSpPr>
        <p:spPr>
          <a:xfrm>
            <a:off x="4574084" y="2126694"/>
            <a:ext cx="499943" cy="499943"/>
          </a:xfrm>
          <a:prstGeom prst="roundRect">
            <a:avLst>
              <a:gd name="adj" fmla="val 20000"/>
            </a:avLst>
          </a:prstGeom>
          <a:solidFill>
            <a:srgbClr val="CCEEFF"/>
          </a:solidFill>
          <a:ln w="7620">
            <a:solidFill>
              <a:srgbClr val="B2D4E5"/>
            </a:solidFill>
            <a:prstDash val="solid"/>
          </a:ln>
        </p:spPr>
      </p:sp>
      <p:sp>
        <p:nvSpPr>
          <p:cNvPr id="9" name="Text 5"/>
          <p:cNvSpPr/>
          <p:nvPr/>
        </p:nvSpPr>
        <p:spPr>
          <a:xfrm>
            <a:off x="4756368" y="2168366"/>
            <a:ext cx="135374"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10" name="Text 6"/>
          <p:cNvSpPr/>
          <p:nvPr/>
        </p:nvSpPr>
        <p:spPr>
          <a:xfrm>
            <a:off x="6046113" y="2175272"/>
            <a:ext cx="2777490" cy="347186"/>
          </a:xfrm>
          <a:prstGeom prst="rect">
            <a:avLst/>
          </a:prstGeom>
          <a:noFill/>
          <a:ln/>
        </p:spPr>
        <p:txBody>
          <a:bodyPr wrap="none" rtlCol="0" anchor="t"/>
          <a:lstStyle/>
          <a:p>
            <a:pPr algn="l"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Aggregation</a:t>
            </a:r>
            <a:endParaRPr lang="en-US" sz="2187" dirty="0"/>
          </a:p>
        </p:txBody>
      </p:sp>
      <p:sp>
        <p:nvSpPr>
          <p:cNvPr id="11" name="Text 7"/>
          <p:cNvSpPr/>
          <p:nvPr/>
        </p:nvSpPr>
        <p:spPr>
          <a:xfrm>
            <a:off x="6046113" y="2655689"/>
            <a:ext cx="7751088" cy="710803"/>
          </a:xfrm>
          <a:prstGeom prst="rect">
            <a:avLst/>
          </a:prstGeom>
          <a:noFill/>
          <a:ln/>
        </p:spPr>
        <p:txBody>
          <a:bodyPr wrap="square" rtlCol="0" anchor="t"/>
          <a:lstStyle/>
          <a:p>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The reduce function aggregates and combines the intermediate data generated by the map function.</a:t>
            </a:r>
            <a:endParaRPr lang="en-US" sz="1750" dirty="0"/>
          </a:p>
        </p:txBody>
      </p:sp>
      <p:sp>
        <p:nvSpPr>
          <p:cNvPr id="12" name="Shape 8"/>
          <p:cNvSpPr/>
          <p:nvPr/>
        </p:nvSpPr>
        <p:spPr>
          <a:xfrm>
            <a:off x="5074027" y="4212134"/>
            <a:ext cx="777597" cy="44410"/>
          </a:xfrm>
          <a:prstGeom prst="roundRect">
            <a:avLst>
              <a:gd name="adj" fmla="val 225151"/>
            </a:avLst>
          </a:prstGeom>
          <a:solidFill>
            <a:srgbClr val="B2D4E5"/>
          </a:solidFill>
          <a:ln/>
        </p:spPr>
      </p:sp>
      <p:sp>
        <p:nvSpPr>
          <p:cNvPr id="13" name="Shape 9"/>
          <p:cNvSpPr/>
          <p:nvPr/>
        </p:nvSpPr>
        <p:spPr>
          <a:xfrm>
            <a:off x="4574084" y="3984427"/>
            <a:ext cx="499943" cy="499943"/>
          </a:xfrm>
          <a:prstGeom prst="roundRect">
            <a:avLst>
              <a:gd name="adj" fmla="val 20000"/>
            </a:avLst>
          </a:prstGeom>
          <a:solidFill>
            <a:srgbClr val="CCEEFF"/>
          </a:solidFill>
          <a:ln w="7620">
            <a:solidFill>
              <a:srgbClr val="B2D4E5"/>
            </a:solidFill>
            <a:prstDash val="solid"/>
          </a:ln>
        </p:spPr>
      </p:sp>
      <p:sp>
        <p:nvSpPr>
          <p:cNvPr id="14" name="Text 10"/>
          <p:cNvSpPr/>
          <p:nvPr/>
        </p:nvSpPr>
        <p:spPr>
          <a:xfrm>
            <a:off x="4726960" y="4026098"/>
            <a:ext cx="194072"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5" name="Text 11"/>
          <p:cNvSpPr/>
          <p:nvPr/>
        </p:nvSpPr>
        <p:spPr>
          <a:xfrm>
            <a:off x="6046113" y="4033004"/>
            <a:ext cx="2777490" cy="347186"/>
          </a:xfrm>
          <a:prstGeom prst="rect">
            <a:avLst/>
          </a:prstGeom>
          <a:noFill/>
          <a:ln/>
        </p:spPr>
        <p:txBody>
          <a:bodyPr wrap="none" rtlCol="0" anchor="t"/>
          <a:lstStyle/>
          <a:p>
            <a:pPr algn="l"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Data Reduction</a:t>
            </a:r>
            <a:endParaRPr lang="en-US" sz="2187" dirty="0"/>
          </a:p>
        </p:txBody>
      </p:sp>
      <p:sp>
        <p:nvSpPr>
          <p:cNvPr id="16" name="Text 12"/>
          <p:cNvSpPr/>
          <p:nvPr/>
        </p:nvSpPr>
        <p:spPr>
          <a:xfrm>
            <a:off x="6046113" y="4513421"/>
            <a:ext cx="7751088" cy="710803"/>
          </a:xfrm>
          <a:prstGeom prst="rect">
            <a:avLst/>
          </a:prstGeom>
          <a:noFill/>
          <a:ln/>
        </p:spPr>
        <p:txBody>
          <a:bodyPr wrap="square" rtlCol="0" anchor="t"/>
          <a:lstStyle/>
          <a:p>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It reduces the set of intermediate values which share a key to a smaller set of values.</a:t>
            </a:r>
            <a:endParaRPr lang="en-US" sz="1750" dirty="0"/>
          </a:p>
        </p:txBody>
      </p:sp>
      <p:sp>
        <p:nvSpPr>
          <p:cNvPr id="17" name="Shape 13"/>
          <p:cNvSpPr/>
          <p:nvPr/>
        </p:nvSpPr>
        <p:spPr>
          <a:xfrm>
            <a:off x="5074027" y="6069866"/>
            <a:ext cx="777597" cy="44410"/>
          </a:xfrm>
          <a:prstGeom prst="roundRect">
            <a:avLst>
              <a:gd name="adj" fmla="val 225151"/>
            </a:avLst>
          </a:prstGeom>
          <a:solidFill>
            <a:srgbClr val="B2D4E5"/>
          </a:solidFill>
          <a:ln/>
        </p:spPr>
      </p:sp>
      <p:sp>
        <p:nvSpPr>
          <p:cNvPr id="18" name="Shape 14"/>
          <p:cNvSpPr/>
          <p:nvPr/>
        </p:nvSpPr>
        <p:spPr>
          <a:xfrm>
            <a:off x="4574084" y="5842159"/>
            <a:ext cx="499943" cy="499943"/>
          </a:xfrm>
          <a:prstGeom prst="roundRect">
            <a:avLst>
              <a:gd name="adj" fmla="val 20000"/>
            </a:avLst>
          </a:prstGeom>
          <a:solidFill>
            <a:srgbClr val="CCEEFF"/>
          </a:solidFill>
          <a:ln w="7620">
            <a:solidFill>
              <a:srgbClr val="B2D4E5"/>
            </a:solidFill>
            <a:prstDash val="solid"/>
          </a:ln>
        </p:spPr>
      </p:sp>
      <p:sp>
        <p:nvSpPr>
          <p:cNvPr id="19" name="Text 15"/>
          <p:cNvSpPr/>
          <p:nvPr/>
        </p:nvSpPr>
        <p:spPr>
          <a:xfrm>
            <a:off x="4724221" y="5883831"/>
            <a:ext cx="199668" cy="416481"/>
          </a:xfrm>
          <a:prstGeom prst="rect">
            <a:avLst/>
          </a:prstGeom>
          <a:noFill/>
          <a:ln/>
        </p:spPr>
        <p:txBody>
          <a:bodyPr wrap="none" rtlCol="0" anchor="t"/>
          <a:lstStyle/>
          <a:p>
            <a:pPr algn="ctr" indent="0" marL="0">
              <a:lnSpc>
                <a:spcPts val="3281"/>
              </a:lnSpc>
              <a:buNone/>
            </a:pPr>
            <a:r>
              <a:rPr lang="en-US" sz="2624" b="1"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20" name="Text 16"/>
          <p:cNvSpPr/>
          <p:nvPr/>
        </p:nvSpPr>
        <p:spPr>
          <a:xfrm>
            <a:off x="6046113" y="5890736"/>
            <a:ext cx="2777490" cy="347186"/>
          </a:xfrm>
          <a:prstGeom prst="rect">
            <a:avLst/>
          </a:prstGeom>
          <a:noFill/>
          <a:ln/>
        </p:spPr>
        <p:txBody>
          <a:bodyPr wrap="none" rtlCol="0" anchor="t"/>
          <a:lstStyle/>
          <a:p>
            <a:pPr algn="l"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Final Output</a:t>
            </a:r>
            <a:endParaRPr lang="en-US" sz="2187" dirty="0"/>
          </a:p>
        </p:txBody>
      </p:sp>
      <p:sp>
        <p:nvSpPr>
          <p:cNvPr id="21" name="Text 17"/>
          <p:cNvSpPr/>
          <p:nvPr/>
        </p:nvSpPr>
        <p:spPr>
          <a:xfrm>
            <a:off x="6046113" y="6371153"/>
            <a:ext cx="7751088" cy="710803"/>
          </a:xfrm>
          <a:prstGeom prst="rect">
            <a:avLst/>
          </a:prstGeom>
          <a:noFill/>
          <a:ln/>
        </p:spPr>
        <p:txBody>
          <a:bodyPr wrap="square" rtlCol="0" anchor="t"/>
          <a:lstStyle/>
          <a:p>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The final output from the reduce function is the result of processing all the values associated with a particular key.</a:t>
            </a:r>
            <a:endParaRPr lang="en-US" sz="1750"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729389"/>
          </a:xfrm>
          <a:prstGeom prst="rect">
            <a:avLst/>
          </a:prstGeom>
        </p:spPr>
      </p:pic>
      <p:sp>
        <p:nvSpPr>
          <p:cNvPr id="5" name="Text 1"/>
          <p:cNvSpPr/>
          <p:nvPr/>
        </p:nvSpPr>
        <p:spPr>
          <a:xfrm>
            <a:off x="2129195" y="3330416"/>
            <a:ext cx="6057186" cy="682347"/>
          </a:xfrm>
          <a:prstGeom prst="rect">
            <a:avLst/>
          </a:prstGeom>
          <a:noFill/>
          <a:ln/>
        </p:spPr>
        <p:txBody>
          <a:bodyPr wrap="none" rtlCol="0" anchor="t"/>
          <a:lstStyle/>
          <a:p>
            <a:pPr indent="0" marL="0">
              <a:lnSpc>
                <a:spcPts val="5373"/>
              </a:lnSpc>
              <a:buNone/>
            </a:pPr>
            <a:r>
              <a:rPr lang="en-US" sz="4298" b="1" dirty="0">
                <a:solidFill>
                  <a:srgbClr val="000000"/>
                </a:solidFill>
                <a:latin typeface="p22-mackinac-pro" pitchFamily="34" charset="0"/>
                <a:ea typeface="p22-mackinac-pro" pitchFamily="34" charset="-122"/>
                <a:cs typeface="p22-mackinac-pro" pitchFamily="34" charset="-120"/>
              </a:rPr>
              <a:t>Shuffle and Sort phase</a:t>
            </a:r>
            <a:endParaRPr lang="en-US" sz="4298" dirty="0"/>
          </a:p>
        </p:txBody>
      </p:sp>
      <p:pic>
        <p:nvPicPr>
          <p:cNvPr id="6" name="Image 2" descr="preencoded.png">    </p:cNvPr>
          <p:cNvPicPr>
            <a:picLocks noChangeAspect="1"/>
          </p:cNvPicPr>
          <p:nvPr/>
        </p:nvPicPr>
        <p:blipFill>
          <a:blip r:embed="rId3"/>
          <a:stretch>
            <a:fillRect/>
          </a:stretch>
        </p:blipFill>
        <p:spPr>
          <a:xfrm>
            <a:off x="2129195" y="4340185"/>
            <a:ext cx="3457218" cy="873323"/>
          </a:xfrm>
          <a:prstGeom prst="rect">
            <a:avLst/>
          </a:prstGeom>
        </p:spPr>
      </p:pic>
      <p:sp>
        <p:nvSpPr>
          <p:cNvPr id="7" name="Text 2"/>
          <p:cNvSpPr/>
          <p:nvPr/>
        </p:nvSpPr>
        <p:spPr>
          <a:xfrm>
            <a:off x="2347436" y="5540931"/>
            <a:ext cx="2729389" cy="341114"/>
          </a:xfrm>
          <a:prstGeom prst="rect">
            <a:avLst/>
          </a:prstGeom>
          <a:noFill/>
          <a:ln/>
        </p:spPr>
        <p:txBody>
          <a:bodyPr wrap="none" rtlCol="0" anchor="t"/>
          <a:lstStyle/>
          <a:p>
            <a:pPr algn="l" indent="0" marL="0">
              <a:lnSpc>
                <a:spcPts val="2686"/>
              </a:lnSpc>
              <a:buNone/>
            </a:pPr>
            <a:r>
              <a:rPr lang="en-US" sz="2149" b="1" dirty="0">
                <a:solidFill>
                  <a:srgbClr val="272525"/>
                </a:solidFill>
                <a:latin typeface="p22-mackinac-pro" pitchFamily="34" charset="0"/>
                <a:ea typeface="p22-mackinac-pro" pitchFamily="34" charset="-122"/>
                <a:cs typeface="p22-mackinac-pro" pitchFamily="34" charset="-120"/>
              </a:rPr>
              <a:t>Shuffle</a:t>
            </a:r>
            <a:endParaRPr lang="en-US" sz="2149" dirty="0"/>
          </a:p>
        </p:txBody>
      </p:sp>
      <p:sp>
        <p:nvSpPr>
          <p:cNvPr id="8" name="Text 3"/>
          <p:cNvSpPr/>
          <p:nvPr/>
        </p:nvSpPr>
        <p:spPr>
          <a:xfrm>
            <a:off x="2347436" y="6013013"/>
            <a:ext cx="3020735" cy="1397318"/>
          </a:xfrm>
          <a:prstGeom prst="rect">
            <a:avLst/>
          </a:prstGeom>
          <a:noFill/>
          <a:ln/>
        </p:spPr>
        <p:txBody>
          <a:bodyPr wrap="square" rtlCol="0" anchor="t"/>
          <a:lstStyle/>
          <a:p>
            <a:pPr algn="l" indent="0" marL="0">
              <a:lnSpc>
                <a:spcPts val="2751"/>
              </a:lnSpc>
              <a:buNone/>
            </a:pPr>
            <a:r>
              <a:rPr lang="en-US" sz="1719" dirty="0">
                <a:solidFill>
                  <a:srgbClr val="272525"/>
                </a:solidFill>
                <a:latin typeface="Eudoxus Sans" pitchFamily="34" charset="0"/>
                <a:ea typeface="Eudoxus Sans" pitchFamily="34" charset="-122"/>
                <a:cs typeface="Eudoxus Sans" pitchFamily="34" charset="-120"/>
              </a:rPr>
              <a:t>During this phase, the key-value pairs from the map function are shuffled across the cluster.</a:t>
            </a:r>
            <a:endParaRPr lang="en-US" sz="1719" dirty="0"/>
          </a:p>
        </p:txBody>
      </p:sp>
      <p:pic>
        <p:nvPicPr>
          <p:cNvPr id="9" name="Image 3" descr="preencoded.png">    </p:cNvPr>
          <p:cNvPicPr>
            <a:picLocks noChangeAspect="1"/>
          </p:cNvPicPr>
          <p:nvPr/>
        </p:nvPicPr>
        <p:blipFill>
          <a:blip r:embed="rId4"/>
          <a:stretch>
            <a:fillRect/>
          </a:stretch>
        </p:blipFill>
        <p:spPr>
          <a:xfrm>
            <a:off x="5586413" y="4340185"/>
            <a:ext cx="3457337" cy="873323"/>
          </a:xfrm>
          <a:prstGeom prst="rect">
            <a:avLst/>
          </a:prstGeom>
        </p:spPr>
      </p:pic>
      <p:sp>
        <p:nvSpPr>
          <p:cNvPr id="10" name="Text 4"/>
          <p:cNvSpPr/>
          <p:nvPr/>
        </p:nvSpPr>
        <p:spPr>
          <a:xfrm>
            <a:off x="5804654" y="5540931"/>
            <a:ext cx="2729389" cy="341114"/>
          </a:xfrm>
          <a:prstGeom prst="rect">
            <a:avLst/>
          </a:prstGeom>
          <a:noFill/>
          <a:ln/>
        </p:spPr>
        <p:txBody>
          <a:bodyPr wrap="none" rtlCol="0" anchor="t"/>
          <a:lstStyle/>
          <a:p>
            <a:pPr algn="l" indent="0" marL="0">
              <a:lnSpc>
                <a:spcPts val="2686"/>
              </a:lnSpc>
              <a:buNone/>
            </a:pPr>
            <a:r>
              <a:rPr lang="en-US" sz="2149" b="1" dirty="0">
                <a:solidFill>
                  <a:srgbClr val="272525"/>
                </a:solidFill>
                <a:latin typeface="p22-mackinac-pro" pitchFamily="34" charset="0"/>
                <a:ea typeface="p22-mackinac-pro" pitchFamily="34" charset="-122"/>
                <a:cs typeface="p22-mackinac-pro" pitchFamily="34" charset="-120"/>
              </a:rPr>
              <a:t>Sort</a:t>
            </a:r>
            <a:endParaRPr lang="en-US" sz="2149" dirty="0"/>
          </a:p>
        </p:txBody>
      </p:sp>
      <p:sp>
        <p:nvSpPr>
          <p:cNvPr id="11" name="Text 5"/>
          <p:cNvSpPr/>
          <p:nvPr/>
        </p:nvSpPr>
        <p:spPr>
          <a:xfrm>
            <a:off x="5804654" y="6013013"/>
            <a:ext cx="3020854" cy="1397318"/>
          </a:xfrm>
          <a:prstGeom prst="rect">
            <a:avLst/>
          </a:prstGeom>
          <a:noFill/>
          <a:ln/>
        </p:spPr>
        <p:txBody>
          <a:bodyPr wrap="square" rtlCol="0" anchor="t"/>
          <a:lstStyle/>
          <a:p>
            <a:pPr algn="l" indent="0" marL="0">
              <a:lnSpc>
                <a:spcPts val="2751"/>
              </a:lnSpc>
              <a:buNone/>
            </a:pPr>
            <a:r>
              <a:rPr lang="en-US" sz="1719" dirty="0">
                <a:solidFill>
                  <a:srgbClr val="272525"/>
                </a:solidFill>
                <a:latin typeface="Eudoxus Sans" pitchFamily="34" charset="0"/>
                <a:ea typeface="Eudoxus Sans" pitchFamily="34" charset="-122"/>
                <a:cs typeface="Eudoxus Sans" pitchFamily="34" charset="-120"/>
              </a:rPr>
              <a:t>The shuffled data is sorted such that all values associated with a single key are grouped together.</a:t>
            </a:r>
            <a:endParaRPr lang="en-US" sz="1719" dirty="0"/>
          </a:p>
        </p:txBody>
      </p:sp>
      <p:pic>
        <p:nvPicPr>
          <p:cNvPr id="12" name="Image 4" descr="preencoded.png">    </p:cNvPr>
          <p:cNvPicPr>
            <a:picLocks noChangeAspect="1"/>
          </p:cNvPicPr>
          <p:nvPr/>
        </p:nvPicPr>
        <p:blipFill>
          <a:blip r:embed="rId5"/>
          <a:stretch>
            <a:fillRect/>
          </a:stretch>
        </p:blipFill>
        <p:spPr>
          <a:xfrm>
            <a:off x="9043749" y="4340185"/>
            <a:ext cx="3457337" cy="873323"/>
          </a:xfrm>
          <a:prstGeom prst="rect">
            <a:avLst/>
          </a:prstGeom>
        </p:spPr>
      </p:pic>
      <p:sp>
        <p:nvSpPr>
          <p:cNvPr id="13" name="Text 6"/>
          <p:cNvSpPr/>
          <p:nvPr/>
        </p:nvSpPr>
        <p:spPr>
          <a:xfrm>
            <a:off x="9261991" y="5540931"/>
            <a:ext cx="2729389" cy="341114"/>
          </a:xfrm>
          <a:prstGeom prst="rect">
            <a:avLst/>
          </a:prstGeom>
          <a:noFill/>
          <a:ln/>
        </p:spPr>
        <p:txBody>
          <a:bodyPr wrap="none" rtlCol="0" anchor="t"/>
          <a:lstStyle/>
          <a:p>
            <a:pPr algn="l" indent="0" marL="0">
              <a:lnSpc>
                <a:spcPts val="2686"/>
              </a:lnSpc>
              <a:buNone/>
            </a:pPr>
            <a:r>
              <a:rPr lang="en-US" sz="2149" b="1" dirty="0">
                <a:solidFill>
                  <a:srgbClr val="272525"/>
                </a:solidFill>
                <a:latin typeface="p22-mackinac-pro" pitchFamily="34" charset="0"/>
                <a:ea typeface="p22-mackinac-pro" pitchFamily="34" charset="-122"/>
                <a:cs typeface="p22-mackinac-pro" pitchFamily="34" charset="-120"/>
              </a:rPr>
              <a:t>Partition</a:t>
            </a:r>
            <a:endParaRPr lang="en-US" sz="2149" dirty="0"/>
          </a:p>
        </p:txBody>
      </p:sp>
      <p:sp>
        <p:nvSpPr>
          <p:cNvPr id="14" name="Text 7"/>
          <p:cNvSpPr/>
          <p:nvPr/>
        </p:nvSpPr>
        <p:spPr>
          <a:xfrm>
            <a:off x="9261991" y="6013013"/>
            <a:ext cx="3020854" cy="1397318"/>
          </a:xfrm>
          <a:prstGeom prst="rect">
            <a:avLst/>
          </a:prstGeom>
          <a:noFill/>
          <a:ln/>
        </p:spPr>
        <p:txBody>
          <a:bodyPr wrap="square" rtlCol="0" anchor="t"/>
          <a:lstStyle/>
          <a:p>
            <a:pPr algn="l" indent="0" marL="0">
              <a:lnSpc>
                <a:spcPts val="2751"/>
              </a:lnSpc>
              <a:buNone/>
            </a:pPr>
            <a:r>
              <a:rPr lang="en-US" sz="1719" dirty="0">
                <a:solidFill>
                  <a:srgbClr val="272525"/>
                </a:solidFill>
                <a:latin typeface="Eudoxus Sans" pitchFamily="34" charset="0"/>
                <a:ea typeface="Eudoxus Sans" pitchFamily="34" charset="-122"/>
                <a:cs typeface="Eudoxus Sans" pitchFamily="34" charset="-120"/>
              </a:rPr>
              <a:t>The partitioning of the data is done to ensure that each reducer gets the relevant key-value pairs.</a:t>
            </a:r>
            <a:endParaRPr lang="en-US" sz="1719"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2597825"/>
            <a:ext cx="7074456"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Input and Output formats</a:t>
            </a:r>
            <a:endParaRPr lang="en-US" sz="4374" dirty="0"/>
          </a:p>
        </p:txBody>
      </p:sp>
      <p:sp>
        <p:nvSpPr>
          <p:cNvPr id="6" name="Shape 2"/>
          <p:cNvSpPr/>
          <p:nvPr/>
        </p:nvSpPr>
        <p:spPr>
          <a:xfrm>
            <a:off x="4490799" y="3625453"/>
            <a:ext cx="4542115" cy="2006203"/>
          </a:xfrm>
          <a:prstGeom prst="roundRect">
            <a:avLst>
              <a:gd name="adj" fmla="val 4984"/>
            </a:avLst>
          </a:prstGeom>
          <a:solidFill>
            <a:srgbClr val="CCEEFF"/>
          </a:solidFill>
          <a:ln w="7620">
            <a:solidFill>
              <a:srgbClr val="B2D4E5"/>
            </a:solidFill>
            <a:prstDash val="solid"/>
          </a:ln>
        </p:spPr>
      </p:sp>
      <p:sp>
        <p:nvSpPr>
          <p:cNvPr id="7" name="Text 3"/>
          <p:cNvSpPr/>
          <p:nvPr/>
        </p:nvSpPr>
        <p:spPr>
          <a:xfrm>
            <a:off x="4720590" y="3855244"/>
            <a:ext cx="2777490"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Input Formats</a:t>
            </a:r>
            <a:endParaRPr lang="en-US" sz="2187" dirty="0"/>
          </a:p>
        </p:txBody>
      </p:sp>
      <p:sp>
        <p:nvSpPr>
          <p:cNvPr id="8" name="Text 4"/>
          <p:cNvSpPr/>
          <p:nvPr/>
        </p:nvSpPr>
        <p:spPr>
          <a:xfrm>
            <a:off x="4720590" y="4335661"/>
            <a:ext cx="4082534"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The input formats are responsible for reading data from external sources and converting it into key-value pairs.</a:t>
            </a:r>
            <a:endParaRPr lang="en-US" sz="1750" dirty="0"/>
          </a:p>
        </p:txBody>
      </p:sp>
      <p:sp>
        <p:nvSpPr>
          <p:cNvPr id="9" name="Shape 5"/>
          <p:cNvSpPr/>
          <p:nvPr/>
        </p:nvSpPr>
        <p:spPr>
          <a:xfrm>
            <a:off x="9255085" y="3625453"/>
            <a:ext cx="4542115" cy="2006203"/>
          </a:xfrm>
          <a:prstGeom prst="roundRect">
            <a:avLst>
              <a:gd name="adj" fmla="val 4984"/>
            </a:avLst>
          </a:prstGeom>
          <a:solidFill>
            <a:srgbClr val="CCEEFF"/>
          </a:solidFill>
          <a:ln w="7620">
            <a:solidFill>
              <a:srgbClr val="B2D4E5"/>
            </a:solidFill>
            <a:prstDash val="solid"/>
          </a:ln>
        </p:spPr>
      </p:sp>
      <p:sp>
        <p:nvSpPr>
          <p:cNvPr id="10" name="Text 6"/>
          <p:cNvSpPr/>
          <p:nvPr/>
        </p:nvSpPr>
        <p:spPr>
          <a:xfrm>
            <a:off x="9484876" y="3855244"/>
            <a:ext cx="2777490" cy="34718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Output Formats</a:t>
            </a:r>
            <a:endParaRPr lang="en-US" sz="2187" dirty="0"/>
          </a:p>
        </p:txBody>
      </p:sp>
      <p:sp>
        <p:nvSpPr>
          <p:cNvPr id="11" name="Text 7"/>
          <p:cNvSpPr/>
          <p:nvPr/>
        </p:nvSpPr>
        <p:spPr>
          <a:xfrm>
            <a:off x="9484876" y="4335661"/>
            <a:ext cx="4082534"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The output formats are used for writing the final results to external storage systems.</a:t>
            </a:r>
            <a:endParaRPr lang="en-US" sz="1750" dirty="0"/>
          </a:p>
        </p:txBody>
      </p:sp>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244447"/>
            <a:ext cx="8796338"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Job configuration and execution</a:t>
            </a:r>
            <a:endParaRPr lang="en-US" sz="4374" dirty="0"/>
          </a:p>
        </p:txBody>
      </p:sp>
      <p:sp>
        <p:nvSpPr>
          <p:cNvPr id="5" name="Text 2"/>
          <p:cNvSpPr/>
          <p:nvPr/>
        </p:nvSpPr>
        <p:spPr>
          <a:xfrm>
            <a:off x="2037993" y="3494246"/>
            <a:ext cx="5110520" cy="666512"/>
          </a:xfrm>
          <a:prstGeom prst="rect">
            <a:avLst/>
          </a:prstGeom>
          <a:noFill/>
          <a:ln/>
        </p:spPr>
        <p:txBody>
          <a:bodyPr wrap="none" rtlCol="0" anchor="t"/>
          <a:lstStyle/>
          <a:p>
            <a:pPr algn="ctr" indent="0" marL="0">
              <a:lnSpc>
                <a:spcPts val="5249"/>
              </a:lnSpc>
              <a:buNone/>
            </a:pPr>
            <a:r>
              <a:rPr lang="en-US" sz="5249" b="1" dirty="0">
                <a:solidFill>
                  <a:srgbClr val="272525"/>
                </a:solidFill>
                <a:latin typeface="p22-mackinac-pro" pitchFamily="34" charset="0"/>
                <a:ea typeface="p22-mackinac-pro" pitchFamily="34" charset="-122"/>
                <a:cs typeface="p22-mackinac-pro" pitchFamily="34" charset="-120"/>
              </a:rPr>
              <a:t>1</a:t>
            </a:r>
            <a:endParaRPr lang="en-US" sz="5249" dirty="0"/>
          </a:p>
        </p:txBody>
      </p:sp>
      <p:sp>
        <p:nvSpPr>
          <p:cNvPr id="6" name="Text 3"/>
          <p:cNvSpPr/>
          <p:nvPr/>
        </p:nvSpPr>
        <p:spPr>
          <a:xfrm>
            <a:off x="3202900" y="4438412"/>
            <a:ext cx="2780705" cy="347186"/>
          </a:xfrm>
          <a:prstGeom prst="rect">
            <a:avLst/>
          </a:prstGeom>
          <a:noFill/>
          <a:ln/>
        </p:spPr>
        <p:txBody>
          <a:bodyPr wrap="none" rtlCol="0" anchor="t"/>
          <a:lstStyle/>
          <a:p>
            <a:pPr algn="ct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Configuration Setup</a:t>
            </a:r>
            <a:endParaRPr lang="en-US" sz="2187" dirty="0"/>
          </a:p>
        </p:txBody>
      </p:sp>
      <p:sp>
        <p:nvSpPr>
          <p:cNvPr id="7" name="Text 4"/>
          <p:cNvSpPr/>
          <p:nvPr/>
        </p:nvSpPr>
        <p:spPr>
          <a:xfrm>
            <a:off x="2037993" y="4918829"/>
            <a:ext cx="5110520" cy="1066205"/>
          </a:xfrm>
          <a:prstGeom prst="rect">
            <a:avLst/>
          </a:prstGeom>
          <a:noFill/>
          <a:ln/>
        </p:spPr>
        <p:txBody>
          <a:bodyPr wrap="square" rtlCol="0" anchor="t"/>
          <a:lstStyle/>
          <a:p>
            <a:pPr algn="ct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The job configuration involves setting up the input/output paths, mapper/reducer classes, and other job-specific parameters.</a:t>
            </a:r>
            <a:endParaRPr lang="en-US" sz="1750" dirty="0"/>
          </a:p>
        </p:txBody>
      </p:sp>
      <p:sp>
        <p:nvSpPr>
          <p:cNvPr id="8" name="Text 5"/>
          <p:cNvSpPr/>
          <p:nvPr/>
        </p:nvSpPr>
        <p:spPr>
          <a:xfrm>
            <a:off x="7481768" y="3494246"/>
            <a:ext cx="5110639" cy="666512"/>
          </a:xfrm>
          <a:prstGeom prst="rect">
            <a:avLst/>
          </a:prstGeom>
          <a:noFill/>
          <a:ln/>
        </p:spPr>
        <p:txBody>
          <a:bodyPr wrap="none" rtlCol="0" anchor="t"/>
          <a:lstStyle/>
          <a:p>
            <a:pPr algn="ctr" indent="0" marL="0">
              <a:lnSpc>
                <a:spcPts val="5249"/>
              </a:lnSpc>
              <a:buNone/>
            </a:pPr>
            <a:r>
              <a:rPr lang="en-US" sz="5249" b="1" dirty="0">
                <a:solidFill>
                  <a:srgbClr val="272525"/>
                </a:solidFill>
                <a:latin typeface="p22-mackinac-pro" pitchFamily="34" charset="0"/>
                <a:ea typeface="p22-mackinac-pro" pitchFamily="34" charset="-122"/>
                <a:cs typeface="p22-mackinac-pro" pitchFamily="34" charset="-120"/>
              </a:rPr>
              <a:t>2</a:t>
            </a:r>
            <a:endParaRPr lang="en-US" sz="5249" dirty="0"/>
          </a:p>
        </p:txBody>
      </p:sp>
      <p:sp>
        <p:nvSpPr>
          <p:cNvPr id="9" name="Text 6"/>
          <p:cNvSpPr/>
          <p:nvPr/>
        </p:nvSpPr>
        <p:spPr>
          <a:xfrm>
            <a:off x="8648343" y="4438412"/>
            <a:ext cx="2777490" cy="347186"/>
          </a:xfrm>
          <a:prstGeom prst="rect">
            <a:avLst/>
          </a:prstGeom>
          <a:noFill/>
          <a:ln/>
        </p:spPr>
        <p:txBody>
          <a:bodyPr wrap="none" rtlCol="0" anchor="t"/>
          <a:lstStyle/>
          <a:p>
            <a:pPr algn="ct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Job Submission</a:t>
            </a:r>
            <a:endParaRPr lang="en-US" sz="2187" dirty="0"/>
          </a:p>
        </p:txBody>
      </p:sp>
      <p:sp>
        <p:nvSpPr>
          <p:cNvPr id="10" name="Text 7"/>
          <p:cNvSpPr/>
          <p:nvPr/>
        </p:nvSpPr>
        <p:spPr>
          <a:xfrm>
            <a:off x="7481768" y="4918829"/>
            <a:ext cx="5110639" cy="710803"/>
          </a:xfrm>
          <a:prstGeom prst="rect">
            <a:avLst/>
          </a:prstGeom>
          <a:noFill/>
          <a:ln/>
        </p:spPr>
        <p:txBody>
          <a:bodyPr wrap="square" rtlCol="0" anchor="t"/>
          <a:lstStyle/>
          <a:p>
            <a:pPr algn="ct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Once the configuration is finalized, the job is submitted to the Hadoop cluster for execution.</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732121"/>
            <a:ext cx="9360694"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Example of a Map Reduce program</a:t>
            </a:r>
            <a:endParaRPr lang="en-US" sz="4374" dirty="0"/>
          </a:p>
        </p:txBody>
      </p:sp>
      <p:pic>
        <p:nvPicPr>
          <p:cNvPr id="5" name="Image 1" descr="preencoded.png">    </p:cNvPr>
          <p:cNvPicPr>
            <a:picLocks noChangeAspect="1"/>
          </p:cNvPicPr>
          <p:nvPr/>
        </p:nvPicPr>
        <p:blipFill>
          <a:blip r:embed="rId2"/>
          <a:stretch>
            <a:fillRect/>
          </a:stretch>
        </p:blipFill>
        <p:spPr>
          <a:xfrm>
            <a:off x="2037993" y="2870835"/>
            <a:ext cx="444341" cy="444341"/>
          </a:xfrm>
          <a:prstGeom prst="rect">
            <a:avLst/>
          </a:prstGeom>
        </p:spPr>
      </p:pic>
      <p:sp>
        <p:nvSpPr>
          <p:cNvPr id="6" name="Text 2"/>
          <p:cNvSpPr/>
          <p:nvPr/>
        </p:nvSpPr>
        <p:spPr>
          <a:xfrm>
            <a:off x="2037993" y="3537347"/>
            <a:ext cx="2388632" cy="694373"/>
          </a:xfrm>
          <a:prstGeom prst="rect">
            <a:avLst/>
          </a:prstGeom>
          <a:noFill/>
          <a:ln/>
        </p:spPr>
        <p:txBody>
          <a:bodyPr wrap="square" rtlCol="0" anchor="t"/>
          <a:lstStyle/>
          <a:p>
            <a:pPr algn="l"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Programming Language</a:t>
            </a:r>
            <a:endParaRPr lang="en-US" sz="2187" dirty="0"/>
          </a:p>
        </p:txBody>
      </p:sp>
      <p:sp>
        <p:nvSpPr>
          <p:cNvPr id="7" name="Text 3"/>
          <p:cNvSpPr/>
          <p:nvPr/>
        </p:nvSpPr>
        <p:spPr>
          <a:xfrm>
            <a:off x="2037993" y="4364950"/>
            <a:ext cx="2388632" cy="1777008"/>
          </a:xfrm>
          <a:prstGeom prst="rect">
            <a:avLst/>
          </a:prstGeom>
          <a:noFill/>
          <a:ln/>
        </p:spPr>
        <p:txBody>
          <a:bodyPr wrap="square" rtlCol="0" anchor="t"/>
          <a:lstStyle/>
          <a:p>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Map Reduce programs can be written in Java, making it a versatile language for big data processing.</a:t>
            </a:r>
            <a:endParaRPr lang="en-US" sz="1750" dirty="0"/>
          </a:p>
        </p:txBody>
      </p:sp>
      <p:pic>
        <p:nvPicPr>
          <p:cNvPr id="8" name="Image 2" descr="preencoded.png">    </p:cNvPr>
          <p:cNvPicPr>
            <a:picLocks noChangeAspect="1"/>
          </p:cNvPicPr>
          <p:nvPr/>
        </p:nvPicPr>
        <p:blipFill>
          <a:blip r:embed="rId3"/>
          <a:stretch>
            <a:fillRect/>
          </a:stretch>
        </p:blipFill>
        <p:spPr>
          <a:xfrm>
            <a:off x="4759881" y="2870835"/>
            <a:ext cx="444341" cy="444341"/>
          </a:xfrm>
          <a:prstGeom prst="rect">
            <a:avLst/>
          </a:prstGeom>
        </p:spPr>
      </p:pic>
      <p:sp>
        <p:nvSpPr>
          <p:cNvPr id="9" name="Text 4"/>
          <p:cNvSpPr/>
          <p:nvPr/>
        </p:nvSpPr>
        <p:spPr>
          <a:xfrm>
            <a:off x="4759881" y="3537347"/>
            <a:ext cx="2388632" cy="694373"/>
          </a:xfrm>
          <a:prstGeom prst="rect">
            <a:avLst/>
          </a:prstGeom>
          <a:noFill/>
          <a:ln/>
        </p:spPr>
        <p:txBody>
          <a:bodyPr wrap="square" rtlCol="0" anchor="t"/>
          <a:lstStyle/>
          <a:p>
            <a:pPr algn="l"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Code Development</a:t>
            </a:r>
            <a:endParaRPr lang="en-US" sz="2187" dirty="0"/>
          </a:p>
        </p:txBody>
      </p:sp>
      <p:sp>
        <p:nvSpPr>
          <p:cNvPr id="10" name="Text 5"/>
          <p:cNvSpPr/>
          <p:nvPr/>
        </p:nvSpPr>
        <p:spPr>
          <a:xfrm>
            <a:off x="4759881" y="4364950"/>
            <a:ext cx="2388632" cy="2132409"/>
          </a:xfrm>
          <a:prstGeom prst="rect">
            <a:avLst/>
          </a:prstGeom>
          <a:noFill/>
          <a:ln/>
        </p:spPr>
        <p:txBody>
          <a:bodyPr wrap="square" rtlCol="0" anchor="t"/>
          <a:lstStyle/>
          <a:p>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Developing Map Reduce programs requires strong coding skills and a deep understanding of distributed systems.</a:t>
            </a:r>
            <a:endParaRPr lang="en-US" sz="1750" dirty="0"/>
          </a:p>
        </p:txBody>
      </p:sp>
      <p:pic>
        <p:nvPicPr>
          <p:cNvPr id="11" name="Image 3" descr="preencoded.png">    </p:cNvPr>
          <p:cNvPicPr>
            <a:picLocks noChangeAspect="1"/>
          </p:cNvPicPr>
          <p:nvPr/>
        </p:nvPicPr>
        <p:blipFill>
          <a:blip r:embed="rId4"/>
          <a:stretch>
            <a:fillRect/>
          </a:stretch>
        </p:blipFill>
        <p:spPr>
          <a:xfrm>
            <a:off x="7481768" y="2870835"/>
            <a:ext cx="444341" cy="444341"/>
          </a:xfrm>
          <a:prstGeom prst="rect">
            <a:avLst/>
          </a:prstGeom>
        </p:spPr>
      </p:pic>
      <p:sp>
        <p:nvSpPr>
          <p:cNvPr id="12" name="Text 6"/>
          <p:cNvSpPr/>
          <p:nvPr/>
        </p:nvSpPr>
        <p:spPr>
          <a:xfrm>
            <a:off x="7481768" y="3537347"/>
            <a:ext cx="2388632" cy="347186"/>
          </a:xfrm>
          <a:prstGeom prst="rect">
            <a:avLst/>
          </a:prstGeom>
          <a:noFill/>
          <a:ln/>
        </p:spPr>
        <p:txBody>
          <a:bodyPr wrap="none" rtlCol="0" anchor="t"/>
          <a:lstStyle/>
          <a:p>
            <a:pPr algn="l"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Big Data</a:t>
            </a:r>
            <a:endParaRPr lang="en-US" sz="2187" dirty="0"/>
          </a:p>
        </p:txBody>
      </p:sp>
      <p:sp>
        <p:nvSpPr>
          <p:cNvPr id="13" name="Text 7"/>
          <p:cNvSpPr/>
          <p:nvPr/>
        </p:nvSpPr>
        <p:spPr>
          <a:xfrm>
            <a:off x="7481768" y="4017764"/>
            <a:ext cx="2388632" cy="2132409"/>
          </a:xfrm>
          <a:prstGeom prst="rect">
            <a:avLst/>
          </a:prstGeom>
          <a:noFill/>
          <a:ln/>
        </p:spPr>
        <p:txBody>
          <a:bodyPr wrap="square" rtlCol="0" anchor="t"/>
          <a:lstStyle/>
          <a:p>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Map Reduce programming is essential for processing and analyzing large datasets or big data.</a:t>
            </a:r>
            <a:endParaRPr lang="en-US" sz="1750" dirty="0"/>
          </a:p>
        </p:txBody>
      </p:sp>
      <p:pic>
        <p:nvPicPr>
          <p:cNvPr id="14" name="Image 4" descr="preencoded.png">    </p:cNvPr>
          <p:cNvPicPr>
            <a:picLocks noChangeAspect="1"/>
          </p:cNvPicPr>
          <p:nvPr/>
        </p:nvPicPr>
        <p:blipFill>
          <a:blip r:embed="rId5"/>
          <a:stretch>
            <a:fillRect/>
          </a:stretch>
        </p:blipFill>
        <p:spPr>
          <a:xfrm>
            <a:off x="10203656" y="2870835"/>
            <a:ext cx="444341" cy="444341"/>
          </a:xfrm>
          <a:prstGeom prst="rect">
            <a:avLst/>
          </a:prstGeom>
        </p:spPr>
      </p:pic>
      <p:sp>
        <p:nvSpPr>
          <p:cNvPr id="15" name="Text 8"/>
          <p:cNvSpPr/>
          <p:nvPr/>
        </p:nvSpPr>
        <p:spPr>
          <a:xfrm>
            <a:off x="10203656" y="3537347"/>
            <a:ext cx="2388751" cy="347186"/>
          </a:xfrm>
          <a:prstGeom prst="rect">
            <a:avLst/>
          </a:prstGeom>
          <a:noFill/>
          <a:ln/>
        </p:spPr>
        <p:txBody>
          <a:bodyPr wrap="none" rtlCol="0" anchor="t"/>
          <a:lstStyle/>
          <a:p>
            <a:pPr algn="l"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Data Analytics</a:t>
            </a:r>
            <a:endParaRPr lang="en-US" sz="2187" dirty="0"/>
          </a:p>
        </p:txBody>
      </p:sp>
      <p:sp>
        <p:nvSpPr>
          <p:cNvPr id="16" name="Text 9"/>
          <p:cNvSpPr/>
          <p:nvPr/>
        </p:nvSpPr>
        <p:spPr>
          <a:xfrm>
            <a:off x="10203656" y="4017764"/>
            <a:ext cx="2388751" cy="1777008"/>
          </a:xfrm>
          <a:prstGeom prst="rect">
            <a:avLst/>
          </a:prstGeom>
          <a:noFill/>
          <a:ln/>
        </p:spPr>
        <p:txBody>
          <a:bodyPr wrap="square" rtlCol="0" anchor="t"/>
          <a:lstStyle/>
          <a:p>
            <a:pPr algn="l"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The output of Map Reduce programs can be used for in-depth data analysis and insights.</a:t>
            </a:r>
            <a:endParaRPr lang="en-US" sz="1750" dirty="0"/>
          </a:p>
        </p:txBody>
      </p:sp>
      <p:pic>
        <p:nvPicPr>
          <p:cNvPr id="17"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2024-03-04T07:07:00Z</dcterms:created>
  <dcterms:modified xsi:type="dcterms:W3CDTF">2024-03-04T07:07:00Z</dcterms:modified>
</cp:coreProperties>
</file>